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8" r:id="rId13"/>
    <p:sldId id="269" r:id="rId14"/>
    <p:sldId id="270" r:id="rId15"/>
    <p:sldId id="272" r:id="rId16"/>
    <p:sldId id="267" r:id="rId17"/>
    <p:sldId id="271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go4u.com/en/cram-up/grammar/word-order/adverb-positio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E423F-6A47-4F9D-8F93-893202046A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Conversations and talks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085879B-AD3A-43A9-9F8D-E9B298DE8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NU Engels unit 6.1</a:t>
            </a:r>
          </a:p>
        </p:txBody>
      </p:sp>
    </p:spTree>
    <p:extLst>
      <p:ext uri="{BB962C8B-B14F-4D97-AF65-F5344CB8AC3E}">
        <p14:creationId xmlns:p14="http://schemas.microsoft.com/office/powerpoint/2010/main" val="3315963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7B649-442D-47EA-BA5A-BFC50CC5F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What is the difference?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1A726B-0DED-48B7-B3F3-B125CB956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0749"/>
            <a:ext cx="8596668" cy="4530614"/>
          </a:xfrm>
        </p:spPr>
        <p:txBody>
          <a:bodyPr>
            <a:normAutofit/>
          </a:bodyPr>
          <a:lstStyle/>
          <a:p>
            <a:r>
              <a:rPr lang="pl-PL" sz="2400" b="1" dirty="0"/>
              <a:t>It takes </a:t>
            </a:r>
            <a:r>
              <a:rPr lang="pl-PL" sz="2400" b="1" dirty="0">
                <a:solidFill>
                  <a:srgbClr val="7030A0"/>
                </a:solidFill>
              </a:rPr>
              <a:t>a lot of </a:t>
            </a:r>
            <a:r>
              <a:rPr lang="pl-PL" sz="2400" b="1" dirty="0"/>
              <a:t>time to write a book.</a:t>
            </a:r>
          </a:p>
          <a:p>
            <a:r>
              <a:rPr lang="pl-PL" sz="2400" b="1" dirty="0"/>
              <a:t>It takes </a:t>
            </a:r>
            <a:r>
              <a:rPr lang="pl-PL" sz="2400" b="1" dirty="0">
                <a:solidFill>
                  <a:srgbClr val="7030A0"/>
                </a:solidFill>
              </a:rPr>
              <a:t>much</a:t>
            </a:r>
            <a:r>
              <a:rPr lang="pl-PL" sz="2400" b="1" dirty="0"/>
              <a:t> time to write a book.</a:t>
            </a:r>
          </a:p>
          <a:p>
            <a:pPr marL="0" indent="0">
              <a:buNone/>
            </a:pPr>
            <a:endParaRPr lang="pl-PL" sz="2400" b="1" dirty="0"/>
          </a:p>
          <a:p>
            <a:r>
              <a:rPr lang="pl-PL" sz="2400" b="1" dirty="0"/>
              <a:t>I have </a:t>
            </a:r>
            <a:r>
              <a:rPr lang="pl-PL" sz="2400" b="1" dirty="0">
                <a:solidFill>
                  <a:srgbClr val="7030A0"/>
                </a:solidFill>
              </a:rPr>
              <a:t>a few </a:t>
            </a:r>
            <a:r>
              <a:rPr lang="pl-PL" sz="2400" b="1" dirty="0"/>
              <a:t>good friends.</a:t>
            </a:r>
          </a:p>
          <a:p>
            <a:r>
              <a:rPr lang="pl-PL" sz="2400" b="1" dirty="0"/>
              <a:t>I have </a:t>
            </a:r>
            <a:r>
              <a:rPr lang="pl-PL" sz="2400" b="1" dirty="0">
                <a:solidFill>
                  <a:srgbClr val="7030A0"/>
                </a:solidFill>
              </a:rPr>
              <a:t>few</a:t>
            </a:r>
            <a:r>
              <a:rPr lang="pl-PL" sz="2400" b="1" dirty="0"/>
              <a:t> good friends.</a:t>
            </a:r>
          </a:p>
          <a:p>
            <a:pPr marL="0" indent="0">
              <a:buNone/>
            </a:pPr>
            <a:endParaRPr lang="pl-PL" sz="2400" b="1" dirty="0"/>
          </a:p>
          <a:p>
            <a:r>
              <a:rPr lang="pl-PL" sz="2400" b="1" dirty="0"/>
              <a:t>We need </a:t>
            </a:r>
            <a:r>
              <a:rPr lang="pl-PL" sz="2400" b="1" dirty="0">
                <a:solidFill>
                  <a:srgbClr val="7030A0"/>
                </a:solidFill>
              </a:rPr>
              <a:t>a little </a:t>
            </a:r>
            <a:r>
              <a:rPr lang="pl-PL" sz="2400" b="1" dirty="0"/>
              <a:t>time to finish.</a:t>
            </a:r>
          </a:p>
          <a:p>
            <a:r>
              <a:rPr lang="pl-PL" sz="2400" b="1" dirty="0"/>
              <a:t>We need </a:t>
            </a:r>
            <a:r>
              <a:rPr lang="pl-PL" sz="2400" b="1" dirty="0">
                <a:solidFill>
                  <a:srgbClr val="7030A0"/>
                </a:solidFill>
              </a:rPr>
              <a:t>little</a:t>
            </a:r>
            <a:r>
              <a:rPr lang="pl-PL" sz="2400" b="1" dirty="0"/>
              <a:t> time to finish.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036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E423F-6A47-4F9D-8F93-893202046A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Conversations and talks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085879B-AD3A-43A9-9F8D-E9B298DE8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NU Engels unit 6.4</a:t>
            </a:r>
          </a:p>
        </p:txBody>
      </p:sp>
    </p:spTree>
    <p:extLst>
      <p:ext uri="{BB962C8B-B14F-4D97-AF65-F5344CB8AC3E}">
        <p14:creationId xmlns:p14="http://schemas.microsoft.com/office/powerpoint/2010/main" val="1404265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AFEBA3-60BF-4709-A264-35A36941D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Descriptions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B79D9E-91CF-49BE-A2AE-3F9B2E7DA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6523"/>
            <a:ext cx="8596668" cy="43848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/>
              <a:t>A product</a:t>
            </a:r>
          </a:p>
          <a:p>
            <a:pPr>
              <a:lnSpc>
                <a:spcPct val="150000"/>
              </a:lnSpc>
            </a:pPr>
            <a:r>
              <a:rPr lang="pl-PL" sz="2800" b="1" dirty="0"/>
              <a:t>A holiday</a:t>
            </a:r>
          </a:p>
          <a:p>
            <a:pPr>
              <a:lnSpc>
                <a:spcPct val="150000"/>
              </a:lnSpc>
            </a:pPr>
            <a:r>
              <a:rPr lang="pl-PL" sz="2800" b="1" dirty="0"/>
              <a:t>A place/workplace</a:t>
            </a:r>
          </a:p>
          <a:p>
            <a:pPr>
              <a:lnSpc>
                <a:spcPct val="150000"/>
              </a:lnSpc>
            </a:pPr>
            <a:r>
              <a:rPr lang="pl-PL" sz="2800" b="1" dirty="0"/>
              <a:t>A person/patient</a:t>
            </a:r>
          </a:p>
          <a:p>
            <a:pPr>
              <a:lnSpc>
                <a:spcPct val="150000"/>
              </a:lnSpc>
            </a:pPr>
            <a:r>
              <a:rPr lang="pl-PL" sz="2800" b="1" dirty="0"/>
              <a:t>A building</a:t>
            </a:r>
          </a:p>
        </p:txBody>
      </p:sp>
    </p:spTree>
    <p:extLst>
      <p:ext uri="{BB962C8B-B14F-4D97-AF65-F5344CB8AC3E}">
        <p14:creationId xmlns:p14="http://schemas.microsoft.com/office/powerpoint/2010/main" val="3741563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E746ED-F5C3-4DB0-A43A-F3DE8BDEA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886" y="331304"/>
            <a:ext cx="8439116" cy="1099931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/>
              <a:t>Adverb + Adjective</a:t>
            </a:r>
            <a:br>
              <a:rPr lang="pl-PL" b="1" dirty="0"/>
            </a:br>
            <a:r>
              <a:rPr lang="pl-PL" sz="2000" b="1" dirty="0">
                <a:solidFill>
                  <a:schemeClr val="tx1"/>
                </a:solidFill>
              </a:rPr>
              <a:t>(bijwoord + bijvoeglijke naamwoord)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46B1EA-2ACB-4B41-B2F6-88F79AACE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6" y="1431234"/>
            <a:ext cx="8439116" cy="5115339"/>
          </a:xfrm>
        </p:spPr>
        <p:txBody>
          <a:bodyPr>
            <a:normAutofit/>
          </a:bodyPr>
          <a:lstStyle/>
          <a:p>
            <a:r>
              <a:rPr lang="nl-NL" sz="2400" b="1" dirty="0"/>
              <a:t>It’s a </a:t>
            </a:r>
            <a:r>
              <a:rPr lang="nl-NL" sz="2400" b="1" dirty="0">
                <a:solidFill>
                  <a:srgbClr val="FF0000"/>
                </a:solidFill>
              </a:rPr>
              <a:t>big</a:t>
            </a:r>
            <a:r>
              <a:rPr lang="nl-NL" sz="2400" b="1" dirty="0"/>
              <a:t> building.</a:t>
            </a:r>
          </a:p>
          <a:p>
            <a:r>
              <a:rPr lang="nl-NL" sz="2400" b="1" dirty="0"/>
              <a:t>It’s a </a:t>
            </a:r>
            <a:r>
              <a:rPr lang="nl-NL" sz="2400" b="1" dirty="0">
                <a:solidFill>
                  <a:srgbClr val="FF0000"/>
                </a:solidFill>
              </a:rPr>
              <a:t>very big</a:t>
            </a:r>
            <a:r>
              <a:rPr lang="nl-NL" sz="2400" b="1" dirty="0"/>
              <a:t> building.</a:t>
            </a:r>
          </a:p>
          <a:p>
            <a:r>
              <a:rPr lang="nl-NL" sz="2400" b="1" dirty="0"/>
              <a:t>It’s an </a:t>
            </a:r>
            <a:r>
              <a:rPr lang="nl-NL" sz="2400" b="1" dirty="0">
                <a:solidFill>
                  <a:srgbClr val="FF0000"/>
                </a:solidFill>
              </a:rPr>
              <a:t>extremely big </a:t>
            </a:r>
            <a:r>
              <a:rPr lang="nl-NL" sz="2400" b="1" dirty="0"/>
              <a:t>building.</a:t>
            </a:r>
          </a:p>
          <a:p>
            <a:r>
              <a:rPr lang="nl-NL" sz="2400" b="1" dirty="0"/>
              <a:t>It’s a </a:t>
            </a:r>
            <a:r>
              <a:rPr lang="nl-NL" sz="2400" b="1" dirty="0">
                <a:solidFill>
                  <a:srgbClr val="FF0000"/>
                </a:solidFill>
              </a:rPr>
              <a:t>really big </a:t>
            </a:r>
            <a:r>
              <a:rPr lang="nl-NL" sz="2400" b="1" dirty="0"/>
              <a:t>building.</a:t>
            </a:r>
          </a:p>
          <a:p>
            <a:endParaRPr lang="nl-NL" sz="2400" b="1" dirty="0"/>
          </a:p>
          <a:p>
            <a:r>
              <a:rPr lang="nl-NL" sz="2400" b="1" dirty="0"/>
              <a:t>James is </a:t>
            </a:r>
            <a:r>
              <a:rPr lang="nl-NL" sz="2400" b="1" dirty="0">
                <a:solidFill>
                  <a:srgbClr val="FF0000"/>
                </a:solidFill>
              </a:rPr>
              <a:t>rich</a:t>
            </a:r>
            <a:r>
              <a:rPr lang="nl-NL" sz="2400" b="1" dirty="0"/>
              <a:t>.</a:t>
            </a:r>
          </a:p>
          <a:p>
            <a:r>
              <a:rPr lang="nl-NL" sz="2400" b="1" dirty="0"/>
              <a:t>James is </a:t>
            </a:r>
            <a:r>
              <a:rPr lang="nl-NL" sz="2400" b="1" dirty="0">
                <a:solidFill>
                  <a:srgbClr val="FF0000"/>
                </a:solidFill>
              </a:rPr>
              <a:t>incredibly rich</a:t>
            </a:r>
            <a:r>
              <a:rPr lang="nl-NL" sz="2400" b="1" dirty="0"/>
              <a:t>.</a:t>
            </a:r>
          </a:p>
          <a:p>
            <a:pPr marL="0" indent="0">
              <a:buNone/>
            </a:pPr>
            <a:endParaRPr lang="nl-NL" sz="2400" b="1" dirty="0"/>
          </a:p>
          <a:p>
            <a:pPr marL="0" indent="0">
              <a:buNone/>
            </a:pPr>
            <a:r>
              <a:rPr lang="nl-NL" sz="2400" b="1" dirty="0"/>
              <a:t>The phone is expensive.</a:t>
            </a:r>
          </a:p>
          <a:p>
            <a:pPr marL="0" indent="0">
              <a:buNone/>
            </a:pPr>
            <a:r>
              <a:rPr lang="nl-NL" sz="2400" b="1" dirty="0"/>
              <a:t>The phone is </a:t>
            </a:r>
            <a:r>
              <a:rPr lang="nl-NL" sz="2400" b="1" dirty="0">
                <a:solidFill>
                  <a:srgbClr val="FF0000"/>
                </a:solidFill>
              </a:rPr>
              <a:t>ridiculously expensive</a:t>
            </a:r>
            <a:r>
              <a:rPr lang="nl-NL" sz="2400" b="1" dirty="0"/>
              <a:t>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596464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DFFF6-557F-4F39-8161-F296A1CC1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30" y="609600"/>
            <a:ext cx="8478872" cy="1033670"/>
          </a:xfrm>
        </p:spPr>
        <p:txBody>
          <a:bodyPr/>
          <a:lstStyle/>
          <a:p>
            <a:pPr algn="ctr"/>
            <a:r>
              <a:rPr lang="nl-NL" b="1" dirty="0"/>
              <a:t>Adjective </a:t>
            </a:r>
            <a:r>
              <a:rPr lang="nl-NL" b="1" dirty="0">
                <a:sym typeface="Wingdings" panose="05000000000000000000" pitchFamily="2" charset="2"/>
              </a:rPr>
              <a:t> Adverb</a:t>
            </a:r>
            <a:endParaRPr lang="pl-P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B75C1F-234B-4DDD-A765-FEDB6B4A5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14" y="1484243"/>
            <a:ext cx="8584888" cy="4916557"/>
          </a:xfrm>
        </p:spPr>
        <p:txBody>
          <a:bodyPr>
            <a:normAutofit fontScale="92500"/>
          </a:bodyPr>
          <a:lstStyle/>
          <a:p>
            <a:r>
              <a:rPr lang="nl-NL" sz="2800" b="1" dirty="0"/>
              <a:t>He is a </a:t>
            </a:r>
            <a:r>
              <a:rPr lang="nl-NL" sz="2800" b="1" dirty="0">
                <a:solidFill>
                  <a:srgbClr val="FF0000"/>
                </a:solidFill>
              </a:rPr>
              <a:t>slow</a:t>
            </a:r>
            <a:r>
              <a:rPr lang="nl-NL" sz="2800" b="1" dirty="0"/>
              <a:t> worker. </a:t>
            </a:r>
            <a:r>
              <a:rPr lang="nl-NL" sz="2800" b="1" dirty="0">
                <a:sym typeface="Wingdings" panose="05000000000000000000" pitchFamily="2" charset="2"/>
              </a:rPr>
              <a:t> He works </a:t>
            </a:r>
            <a:r>
              <a:rPr lang="nl-NL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slowly</a:t>
            </a:r>
            <a:r>
              <a:rPr lang="nl-NL" sz="2800" b="1" dirty="0">
                <a:sym typeface="Wingdings" panose="05000000000000000000" pitchFamily="2" charset="2"/>
              </a:rPr>
              <a:t>.</a:t>
            </a:r>
          </a:p>
          <a:p>
            <a:r>
              <a:rPr lang="nl-NL" sz="2800" b="1" dirty="0">
                <a:sym typeface="Wingdings" panose="05000000000000000000" pitchFamily="2" charset="2"/>
              </a:rPr>
              <a:t>She has a </a:t>
            </a:r>
            <a:r>
              <a:rPr lang="nl-NL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beautiful</a:t>
            </a:r>
            <a:r>
              <a:rPr lang="nl-NL" sz="2800" b="1" dirty="0">
                <a:sym typeface="Wingdings" panose="05000000000000000000" pitchFamily="2" charset="2"/>
              </a:rPr>
              <a:t> voice.  She sings </a:t>
            </a:r>
            <a:r>
              <a:rPr lang="nl-NL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beautifully</a:t>
            </a:r>
            <a:r>
              <a:rPr lang="nl-NL" sz="2800" b="1" dirty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nl-NL" sz="28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2800" b="1" i="1" dirty="0">
                <a:sym typeface="Wingdings" panose="05000000000000000000" pitchFamily="2" charset="2"/>
              </a:rPr>
              <a:t>What is the rule?</a:t>
            </a:r>
          </a:p>
          <a:p>
            <a:pPr marL="0" indent="0">
              <a:buNone/>
            </a:pPr>
            <a:endParaRPr lang="nl-NL" sz="28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28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Exceptions (Irregular adverbs)</a:t>
            </a:r>
          </a:p>
          <a:p>
            <a:pPr marL="0" indent="0">
              <a:buNone/>
            </a:pPr>
            <a:r>
              <a:rPr lang="nl-NL" sz="2800" b="1" dirty="0">
                <a:sym typeface="Wingdings" panose="05000000000000000000" pitchFamily="2" charset="2"/>
              </a:rPr>
              <a:t>fast - fast</a:t>
            </a:r>
          </a:p>
          <a:p>
            <a:pPr marL="0" indent="0">
              <a:buNone/>
            </a:pPr>
            <a:r>
              <a:rPr lang="nl-NL" sz="2800" b="1" dirty="0">
                <a:sym typeface="Wingdings" panose="05000000000000000000" pitchFamily="2" charset="2"/>
              </a:rPr>
              <a:t>late – late</a:t>
            </a:r>
          </a:p>
          <a:p>
            <a:pPr marL="0" indent="0">
              <a:buNone/>
            </a:pPr>
            <a:r>
              <a:rPr lang="nl-NL" sz="2800" b="1" dirty="0">
                <a:sym typeface="Wingdings" panose="05000000000000000000" pitchFamily="2" charset="2"/>
              </a:rPr>
              <a:t>good - well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4048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2E2048-5FA6-496E-AB52-E9728BB81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27652"/>
            <a:ext cx="8596668" cy="100274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4000" b="1" dirty="0"/>
              <a:t>Position of adverbs</a:t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1F5821-2B61-42F7-82A2-A9A2C337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05879"/>
            <a:ext cx="8596668" cy="3735484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pl-PL" b="1" dirty="0">
                <a:hlinkClick r:id="rId2"/>
              </a:rPr>
              <a:t>https://www.ego4u.com/en/cram-up/grammar/word-order/adverb-position</a:t>
            </a:r>
            <a:endParaRPr lang="nl-NL" b="1" dirty="0"/>
          </a:p>
          <a:p>
            <a:pPr>
              <a:lnSpc>
                <a:spcPct val="250000"/>
              </a:lnSpc>
            </a:pPr>
            <a:r>
              <a:rPr lang="nl-NL" sz="2400" b="1" dirty="0"/>
              <a:t>Woordvolgorde 2 - handout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84366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E423F-6A47-4F9D-8F93-893202046A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Conversations and talks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085879B-AD3A-43A9-9F8D-E9B298DE8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NU Engels unit </a:t>
            </a:r>
            <a:r>
              <a:rPr lang="nl-NL" sz="3200" b="1" dirty="0"/>
              <a:t>6.5</a:t>
            </a: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3610374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735E9-9A6F-4DC9-9C61-318ED34C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34885" cy="1033670"/>
          </a:xfrm>
        </p:spPr>
        <p:txBody>
          <a:bodyPr/>
          <a:lstStyle/>
          <a:p>
            <a:pPr algn="ctr"/>
            <a:r>
              <a:rPr lang="nl-NL" b="1" dirty="0"/>
              <a:t>Presentation</a:t>
            </a:r>
            <a:br>
              <a:rPr lang="nl-NL" b="1" dirty="0"/>
            </a:br>
            <a:endParaRPr lang="pl-PL" sz="2000" b="1" dirty="0">
              <a:solidFill>
                <a:schemeClr val="tx1"/>
              </a:solidFill>
            </a:endParaRP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A5979576-A64C-4861-A73C-5D9AFA6F96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2002" y="1868557"/>
            <a:ext cx="9283047" cy="380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336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22F57-CFC5-4318-B7A2-86359287D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Word order</a:t>
            </a:r>
            <a:br>
              <a:rPr lang="nl-NL" b="1" dirty="0"/>
            </a:br>
            <a:r>
              <a:rPr lang="nl-NL" sz="2000" b="1" dirty="0">
                <a:solidFill>
                  <a:schemeClr val="tx1"/>
                </a:solidFill>
              </a:rPr>
              <a:t>(Woordvolgorde)</a:t>
            </a:r>
            <a:endParaRPr lang="pl-PL" sz="2000" b="1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F4EE48-ABA0-4EE1-9393-051986EF2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nl-NL" sz="3200" b="1" dirty="0"/>
              <a:t>WIE – DOET – WAT – WAAR – WANNEER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nl-NL" sz="3200" b="1" dirty="0"/>
              <a:t>                           </a:t>
            </a: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</a:rPr>
              <a:t>of</a:t>
            </a:r>
          </a:p>
          <a:p>
            <a:pPr>
              <a:lnSpc>
                <a:spcPct val="200000"/>
              </a:lnSpc>
            </a:pPr>
            <a:r>
              <a:rPr lang="nl-NL" sz="3200" b="1" dirty="0"/>
              <a:t>WANNEER - WIE – DOET – WAT – WAAR </a:t>
            </a:r>
            <a:endParaRPr lang="pl-PL" sz="3200" b="1" dirty="0"/>
          </a:p>
          <a:p>
            <a:endParaRPr lang="nl-N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3127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800BC2-B126-49DA-B7B0-C00CFF8CE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Word order - practice</a:t>
            </a:r>
            <a:endParaRPr lang="pl-P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49D37D-ED23-4DD4-A5B8-B9880D2BB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b="1" dirty="0"/>
              <a:t>Woordvolgorde 1 en 3 - handout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3650897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14BEDC-5DD3-4A00-8120-EC9CCB8A7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3913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Grammar: Articles </a:t>
            </a:r>
            <a:br>
              <a:rPr lang="pl-PL" b="1" dirty="0"/>
            </a:b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(lidwoorden, p. 177)</a:t>
            </a:r>
            <a:endParaRPr lang="pl-PL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49688B-3D2B-42C1-A2A0-96F951D0C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3513"/>
            <a:ext cx="8596668" cy="443784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l-PL" sz="2000" b="1" dirty="0">
                <a:solidFill>
                  <a:srgbClr val="FF0000"/>
                </a:solidFill>
              </a:rPr>
              <a:t>Which is the correct form?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    1. We have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a/an</a:t>
            </a:r>
            <a:r>
              <a:rPr lang="pl-PL" sz="2000" dirty="0"/>
              <a:t> new car.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    2. Look at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a/the</a:t>
            </a:r>
            <a:r>
              <a:rPr lang="pl-PL" sz="2000" dirty="0"/>
              <a:t> house over here!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    3. She went home at four in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an/the</a:t>
            </a:r>
            <a:r>
              <a:rPr lang="pl-PL" sz="2000" dirty="0"/>
              <a:t> afternoon.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    4. Let’s go to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a/the</a:t>
            </a:r>
            <a:r>
              <a:rPr lang="pl-PL" sz="2000" dirty="0"/>
              <a:t> party.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    5. This is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a/the</a:t>
            </a:r>
            <a:r>
              <a:rPr lang="pl-PL" sz="2000" dirty="0"/>
              <a:t> most difficult project ever.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    6. It’s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an/the</a:t>
            </a:r>
            <a:r>
              <a:rPr lang="pl-PL" sz="2000" dirty="0"/>
              <a:t> eleventh of March.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b="1" i="1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pl-PL" sz="2000" b="1" i="1" dirty="0">
                <a:solidFill>
                  <a:srgbClr val="FF0000"/>
                </a:solidFill>
              </a:rPr>
              <a:t>When don’t you need articles at all?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4471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029057-D94D-4D52-A0AC-B0CF44C30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30" y="609600"/>
            <a:ext cx="8478872" cy="1007165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Zero article</a:t>
            </a:r>
            <a:br>
              <a:rPr lang="pl-PL" b="1" dirty="0">
                <a:solidFill>
                  <a:srgbClr val="FF0000"/>
                </a:solidFill>
              </a:rPr>
            </a:br>
            <a:r>
              <a:rPr lang="pl-PL" sz="2200" b="1" dirty="0">
                <a:solidFill>
                  <a:schemeClr val="tx1"/>
                </a:solidFill>
              </a:rPr>
              <a:t>(geen lidwoord)</a:t>
            </a:r>
            <a:endParaRPr lang="pl-PL" sz="220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205823-E3C4-454D-A104-5DBC4737E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1736035"/>
            <a:ext cx="8611393" cy="430532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pl-PL" sz="2000" b="1" dirty="0"/>
              <a:t>Names (John, London, England, Europe)</a:t>
            </a:r>
          </a:p>
          <a:p>
            <a:pPr>
              <a:lnSpc>
                <a:spcPct val="200000"/>
              </a:lnSpc>
            </a:pPr>
            <a:r>
              <a:rPr lang="pl-PL" sz="2000" b="1" dirty="0"/>
              <a:t>Days of the week and months (Wednesday, November)</a:t>
            </a:r>
          </a:p>
          <a:p>
            <a:pPr>
              <a:lnSpc>
                <a:spcPct val="200000"/>
              </a:lnSpc>
            </a:pPr>
            <a:r>
              <a:rPr lang="pl-PL" sz="2000" b="1" dirty="0"/>
              <a:t>Indefinite nouns in plural (</a:t>
            </a:r>
            <a:r>
              <a:rPr lang="pl-PL" sz="2000" b="1" i="1" dirty="0"/>
              <a:t>Kangaroos</a:t>
            </a:r>
            <a:r>
              <a:rPr lang="pl-PL" sz="2000" b="1" dirty="0"/>
              <a:t> are common in Australia.)</a:t>
            </a:r>
          </a:p>
          <a:p>
            <a:pPr>
              <a:lnSpc>
                <a:spcPct val="200000"/>
              </a:lnSpc>
            </a:pPr>
            <a:r>
              <a:rPr lang="pl-PL" sz="2000" b="1" dirty="0"/>
              <a:t>Uncountable indefinite nouns (Dutch people eat a lot of </a:t>
            </a:r>
            <a:r>
              <a:rPr lang="pl-PL" sz="2000" b="1" i="1" dirty="0"/>
              <a:t>cheese</a:t>
            </a:r>
            <a:r>
              <a:rPr lang="pl-PL" sz="2000" b="1" dirty="0"/>
              <a:t>.)</a:t>
            </a:r>
          </a:p>
          <a:p>
            <a:pPr>
              <a:lnSpc>
                <a:spcPct val="200000"/>
              </a:lnSpc>
            </a:pPr>
            <a:r>
              <a:rPr lang="pl-PL" sz="2000" b="1" dirty="0"/>
              <a:t>Languages and nationalities (I speak </a:t>
            </a:r>
            <a:r>
              <a:rPr lang="pl-PL" sz="2000" b="1" i="1" dirty="0"/>
              <a:t>English</a:t>
            </a:r>
            <a:r>
              <a:rPr lang="pl-PL" sz="2000" b="1" dirty="0"/>
              <a:t>. / I’m </a:t>
            </a:r>
            <a:r>
              <a:rPr lang="pl-PL" sz="2000" b="1" i="1" dirty="0"/>
              <a:t>Dutch</a:t>
            </a:r>
            <a:r>
              <a:rPr lang="pl-PL" sz="2000" b="1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9088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E423F-6A47-4F9D-8F93-893202046A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Conversations and talks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085879B-AD3A-43A9-9F8D-E9B298DE8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NU Engels unit 6.2</a:t>
            </a:r>
          </a:p>
        </p:txBody>
      </p:sp>
    </p:spTree>
    <p:extLst>
      <p:ext uri="{BB962C8B-B14F-4D97-AF65-F5344CB8AC3E}">
        <p14:creationId xmlns:p14="http://schemas.microsoft.com/office/powerpoint/2010/main" val="1386367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A797B-EFB3-456F-B9CE-C152DC9EA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>
                <a:solidFill>
                  <a:srgbClr val="7030A0"/>
                </a:solidFill>
              </a:rPr>
              <a:t>Vocabulary: adjectives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919F5C-7187-4C63-AAA9-F0253B4F0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See handout</a:t>
            </a:r>
          </a:p>
        </p:txBody>
      </p:sp>
    </p:spTree>
    <p:extLst>
      <p:ext uri="{BB962C8B-B14F-4D97-AF65-F5344CB8AC3E}">
        <p14:creationId xmlns:p14="http://schemas.microsoft.com/office/powerpoint/2010/main" val="317715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1A1486-4D07-4DF3-A35C-4BFE3829C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96" y="450574"/>
            <a:ext cx="8690906" cy="1152939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Grammar: Comparisons</a:t>
            </a:r>
            <a:r>
              <a:rPr lang="pl-PL" b="1" dirty="0"/>
              <a:t> </a:t>
            </a:r>
            <a:br>
              <a:rPr lang="pl-PL" b="1" dirty="0"/>
            </a:b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(trappen van vergelijking, p. 181)</a:t>
            </a:r>
            <a:endParaRPr lang="pl-PL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09CA79-5D7D-4B7B-91C8-255A0DF73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>
                <a:solidFill>
                  <a:srgbClr val="FF0000"/>
                </a:solidFill>
              </a:rPr>
              <a:t>Which sentence is correct?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We need a bigger car.</a:t>
            </a:r>
          </a:p>
          <a:p>
            <a:pPr marL="0" indent="0">
              <a:buNone/>
            </a:pPr>
            <a:r>
              <a:rPr lang="pl-PL" sz="2400" b="1" dirty="0"/>
              <a:t>We need a more big car.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She bought the expensivest dress in the shop.</a:t>
            </a:r>
          </a:p>
          <a:p>
            <a:pPr marL="0" indent="0">
              <a:buNone/>
            </a:pPr>
            <a:r>
              <a:rPr lang="pl-PL" sz="2400" b="1" dirty="0"/>
              <a:t>She bought the most expensive dress in the shop.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5531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75AF8B-72D2-417F-AA49-169C0BCBF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30" y="609600"/>
            <a:ext cx="8478872" cy="954157"/>
          </a:xfrm>
        </p:spPr>
        <p:txBody>
          <a:bodyPr/>
          <a:lstStyle/>
          <a:p>
            <a:pPr algn="ctr"/>
            <a:r>
              <a:rPr lang="pl-PL" b="1" dirty="0">
                <a:solidFill>
                  <a:srgbClr val="7030A0"/>
                </a:solidFill>
              </a:rPr>
              <a:t>Writing: comparison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D5FEFE-AD43-4C6C-B5EC-D02B2A8BF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1563757"/>
            <a:ext cx="8478872" cy="447760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pl-PL" sz="2400" b="1" dirty="0"/>
              <a:t>Compare Noorderpoort to your previous school(s).</a:t>
            </a:r>
          </a:p>
          <a:p>
            <a:pPr>
              <a:lnSpc>
                <a:spcPct val="200000"/>
              </a:lnSpc>
            </a:pPr>
            <a:r>
              <a:rPr lang="pl-PL" sz="2400" b="1" dirty="0"/>
              <a:t>What is easier: working in a hospital or visiting patients/clients at home? Why?</a:t>
            </a:r>
          </a:p>
          <a:p>
            <a:pPr>
              <a:lnSpc>
                <a:spcPct val="200000"/>
              </a:lnSpc>
            </a:pPr>
            <a:r>
              <a:rPr lang="pl-PL" sz="2400" b="1" dirty="0"/>
              <a:t>Life without computers would be better. Do you agree?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9338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E423F-6A47-4F9D-8F93-893202046A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Conversations and talks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085879B-AD3A-43A9-9F8D-E9B298DE8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NU Engels unit 6.3</a:t>
            </a:r>
          </a:p>
        </p:txBody>
      </p:sp>
    </p:spTree>
    <p:extLst>
      <p:ext uri="{BB962C8B-B14F-4D97-AF65-F5344CB8AC3E}">
        <p14:creationId xmlns:p14="http://schemas.microsoft.com/office/powerpoint/2010/main" val="297969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48B2BF-AB5A-45FC-8CEA-9946ABE23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3426"/>
          </a:xfrm>
        </p:spPr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Grammar: Quantifiers</a:t>
            </a:r>
            <a:br>
              <a:rPr lang="pl-PL" b="1" dirty="0"/>
            </a:b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(hoeveelheid p. 185)</a:t>
            </a:r>
            <a:endParaRPr lang="pl-PL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E39BC3-CA7C-4919-9405-BC7606BF9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6" y="1775791"/>
            <a:ext cx="8439115" cy="426557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sz="2000" b="1" dirty="0"/>
              <a:t>a lot of / lots of</a:t>
            </a:r>
            <a:endParaRPr lang="pl-PL" sz="2000" b="1" dirty="0"/>
          </a:p>
          <a:p>
            <a:pPr>
              <a:lnSpc>
                <a:spcPct val="150000"/>
              </a:lnSpc>
            </a:pPr>
            <a:r>
              <a:rPr lang="pl-PL" sz="2000" b="1" dirty="0"/>
              <a:t>m</a:t>
            </a:r>
            <a:r>
              <a:rPr lang="nl-NL" sz="2000" b="1" dirty="0"/>
              <a:t>uch</a:t>
            </a:r>
            <a:r>
              <a:rPr lang="pl-PL" sz="2000" b="1" dirty="0"/>
              <a:t> / </a:t>
            </a:r>
            <a:r>
              <a:rPr lang="nl-NL" sz="2000" b="1" dirty="0"/>
              <a:t>many</a:t>
            </a:r>
            <a:endParaRPr lang="pl-PL" sz="2000" b="1" dirty="0"/>
          </a:p>
          <a:p>
            <a:pPr>
              <a:lnSpc>
                <a:spcPct val="150000"/>
              </a:lnSpc>
            </a:pPr>
            <a:r>
              <a:rPr lang="nl-NL" sz="2000" b="1" dirty="0"/>
              <a:t>a little</a:t>
            </a:r>
            <a:r>
              <a:rPr lang="pl-PL" sz="2000" b="1" dirty="0"/>
              <a:t> /</a:t>
            </a:r>
            <a:r>
              <a:rPr lang="nl-NL" sz="2000" b="1" dirty="0"/>
              <a:t> little</a:t>
            </a:r>
            <a:endParaRPr lang="pl-PL" sz="2000" b="1" dirty="0"/>
          </a:p>
          <a:p>
            <a:pPr>
              <a:lnSpc>
                <a:spcPct val="150000"/>
              </a:lnSpc>
            </a:pPr>
            <a:r>
              <a:rPr lang="nl-NL" sz="2000" b="1" dirty="0"/>
              <a:t>a few</a:t>
            </a:r>
            <a:r>
              <a:rPr lang="pl-PL" sz="2000" b="1" dirty="0"/>
              <a:t> / </a:t>
            </a:r>
            <a:r>
              <a:rPr lang="nl-NL" sz="2000" b="1" dirty="0"/>
              <a:t>few</a:t>
            </a:r>
            <a:endParaRPr lang="pl-PL" sz="2000" b="1" dirty="0"/>
          </a:p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solidFill>
                  <a:srgbClr val="7030A0"/>
                </a:solidFill>
              </a:rPr>
              <a:t>Which ones are used with countab</a:t>
            </a:r>
            <a:r>
              <a:rPr lang="nl-NL" sz="2000" b="1" dirty="0">
                <a:solidFill>
                  <a:srgbClr val="7030A0"/>
                </a:solidFill>
              </a:rPr>
              <a:t>l</a:t>
            </a:r>
            <a:r>
              <a:rPr lang="pl-PL" sz="2000" b="1">
                <a:solidFill>
                  <a:srgbClr val="7030A0"/>
                </a:solidFill>
              </a:rPr>
              <a:t>e </a:t>
            </a:r>
            <a:r>
              <a:rPr lang="pl-PL" sz="2000" b="1" dirty="0">
                <a:solidFill>
                  <a:srgbClr val="7030A0"/>
                </a:solidFill>
              </a:rPr>
              <a:t>(telbare</a:t>
            </a:r>
            <a:r>
              <a:rPr lang="pl-PL" sz="2000" b="1">
                <a:solidFill>
                  <a:srgbClr val="7030A0"/>
                </a:solidFill>
              </a:rPr>
              <a:t>) nouns</a:t>
            </a:r>
            <a:r>
              <a:rPr lang="pl-PL" sz="2000" b="1" dirty="0">
                <a:solidFill>
                  <a:srgbClr val="7030A0"/>
                </a:solidFill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solidFill>
                  <a:srgbClr val="7030A0"/>
                </a:solidFill>
              </a:rPr>
              <a:t>Which ones are used with uncountable (ontelbare) nouns?</a:t>
            </a:r>
            <a:endParaRPr lang="nl-NL" sz="2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93235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366</TotalTime>
  <Words>529</Words>
  <Application>Microsoft Office PowerPoint</Application>
  <PresentationFormat>Breedbeeld</PresentationFormat>
  <Paragraphs>92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Trebuchet MS</vt:lpstr>
      <vt:lpstr>Wingdings</vt:lpstr>
      <vt:lpstr>Wingdings 3</vt:lpstr>
      <vt:lpstr>Facet</vt:lpstr>
      <vt:lpstr>Conversations and talks</vt:lpstr>
      <vt:lpstr>Grammar: Articles  (lidwoorden, p. 177)</vt:lpstr>
      <vt:lpstr>Zero article (geen lidwoord)</vt:lpstr>
      <vt:lpstr>Conversations and talks</vt:lpstr>
      <vt:lpstr>Vocabulary: adjectives</vt:lpstr>
      <vt:lpstr>Grammar: Comparisons  (trappen van vergelijking, p. 181)</vt:lpstr>
      <vt:lpstr>Writing: comparison</vt:lpstr>
      <vt:lpstr>Conversations and talks</vt:lpstr>
      <vt:lpstr>Grammar: Quantifiers (hoeveelheid p. 185)</vt:lpstr>
      <vt:lpstr>What is the difference?</vt:lpstr>
      <vt:lpstr>Conversations and talks</vt:lpstr>
      <vt:lpstr>Descriptions</vt:lpstr>
      <vt:lpstr>Adverb + Adjective (bijwoord + bijvoeglijke naamwoord)</vt:lpstr>
      <vt:lpstr>Adjective  Adverb</vt:lpstr>
      <vt:lpstr>Position of adverbs </vt:lpstr>
      <vt:lpstr>Conversations and talks</vt:lpstr>
      <vt:lpstr>Presentation </vt:lpstr>
      <vt:lpstr>Word order (Woordvolgorde)</vt:lpstr>
      <vt:lpstr>Word order -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Conversations and talks</dc:title>
  <dc:creator>Anna Kielczewska</dc:creator>
  <cp:lastModifiedBy>Anna Kielczewska</cp:lastModifiedBy>
  <cp:revision>13</cp:revision>
  <dcterms:created xsi:type="dcterms:W3CDTF">2018-03-19T21:06:27Z</dcterms:created>
  <dcterms:modified xsi:type="dcterms:W3CDTF">2018-05-24T12:17:53Z</dcterms:modified>
</cp:coreProperties>
</file>